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2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3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2A674EA4-3487-49B3-87D9-50EA704909A9}">
          <p14:sldIdLst>
            <p14:sldId id="257"/>
          </p14:sldIdLst>
        </p14:section>
        <p14:section name="Seção sem Título" id="{97B8CCF1-69AE-47FD-9EE4-EAC2A16C575C}">
          <p14:sldIdLst>
            <p14:sldId id="261"/>
            <p14:sldId id="272"/>
            <p14:sldId id="262"/>
            <p14:sldId id="265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4"/>
            <p14:sldId id="275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Bairros dos Casos de Dengue Confirmados de Residentes em Varginha no ano de 2016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3600"/>
        <c:axId val="5995520"/>
      </c:barChart>
      <c:catAx>
        <c:axId val="5993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Bairros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5995520"/>
        <c:crosses val="autoZero"/>
        <c:auto val="1"/>
        <c:lblAlgn val="ctr"/>
        <c:lblOffset val="100"/>
        <c:noMultiLvlLbl val="0"/>
      </c:catAx>
      <c:valAx>
        <c:axId val="5995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Casos Notificados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993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400"/>
              <a:t>Classificação</a:t>
            </a:r>
            <a:r>
              <a:rPr lang="pt-BR" sz="1400" baseline="0"/>
              <a:t> Final dos Casos Notificados de Dengue Residentes em Varginha em 2016</a:t>
            </a:r>
            <a:endParaRPr lang="pt-BR" sz="1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078552601607484E-2"/>
          <c:y val="0.14564945129322701"/>
          <c:w val="0.90438565864032006"/>
          <c:h val="0.703929771483267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'Notificados 2016'!$K$6:$K$10</c:f>
              <c:strCache>
                <c:ptCount val="5"/>
                <c:pt idx="0">
                  <c:v>Confirmado</c:v>
                </c:pt>
                <c:pt idx="1">
                  <c:v>Descartado</c:v>
                </c:pt>
                <c:pt idx="2">
                  <c:v>Inconclusivo</c:v>
                </c:pt>
                <c:pt idx="3">
                  <c:v>Aguardando Resultado</c:v>
                </c:pt>
                <c:pt idx="4">
                  <c:v>Total de Notificações:</c:v>
                </c:pt>
              </c:strCache>
            </c:strRef>
          </c:cat>
          <c:val>
            <c:numRef>
              <c:f>'Notificados 2016'!$L$6:$L$9</c:f>
              <c:numCache>
                <c:formatCode>General</c:formatCode>
                <c:ptCount val="4"/>
                <c:pt idx="0">
                  <c:v>2070</c:v>
                </c:pt>
                <c:pt idx="1">
                  <c:v>1780</c:v>
                </c:pt>
                <c:pt idx="2">
                  <c:v>73</c:v>
                </c:pt>
                <c:pt idx="3">
                  <c:v>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892032"/>
        <c:axId val="34895360"/>
      </c:barChart>
      <c:catAx>
        <c:axId val="34892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Classificação Final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895360"/>
        <c:crosses val="autoZero"/>
        <c:auto val="1"/>
        <c:lblAlgn val="ctr"/>
        <c:lblOffset val="100"/>
        <c:noMultiLvlLbl val="0"/>
      </c:catAx>
      <c:valAx>
        <c:axId val="3489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Casos Notificados</a:t>
                </a:r>
              </a:p>
            </c:rich>
          </c:tx>
          <c:layout>
            <c:manualLayout>
              <c:xMode val="edge"/>
              <c:yMode val="edge"/>
              <c:x val="5.4734908136482942E-2"/>
              <c:y val="0.334500632337299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892032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>
          <a:softEdge rad="12700"/>
        </a:effectLst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Total</a:t>
            </a:r>
            <a:r>
              <a:rPr lang="pt-BR" baseline="0"/>
              <a:t> de Casos Notificados de Dengue de Residentes em Varginha nos anos de 2014 a 2016 por Semana Epidemiológica (1º Semestre)</a:t>
            </a:r>
            <a:endParaRPr lang="pt-BR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2014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'Semana Epidemiológica'!$AK$8:$AK$33</c:f>
              <c:numCache>
                <c:formatCode>General</c:formatCode>
                <c:ptCount val="2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19</c:v>
                </c:pt>
                <c:pt idx="13">
                  <c:v>13</c:v>
                </c:pt>
                <c:pt idx="14">
                  <c:v>22</c:v>
                </c:pt>
                <c:pt idx="15">
                  <c:v>27</c:v>
                </c:pt>
                <c:pt idx="16">
                  <c:v>55</c:v>
                </c:pt>
                <c:pt idx="17">
                  <c:v>35</c:v>
                </c:pt>
                <c:pt idx="18">
                  <c:v>42</c:v>
                </c:pt>
                <c:pt idx="19">
                  <c:v>28</c:v>
                </c:pt>
                <c:pt idx="20">
                  <c:v>26</c:v>
                </c:pt>
                <c:pt idx="21">
                  <c:v>14</c:v>
                </c:pt>
                <c:pt idx="22">
                  <c:v>16</c:v>
                </c:pt>
                <c:pt idx="23">
                  <c:v>14</c:v>
                </c:pt>
                <c:pt idx="24">
                  <c:v>26</c:v>
                </c:pt>
                <c:pt idx="25">
                  <c:v>15</c:v>
                </c:pt>
              </c:numCache>
            </c:numRef>
          </c:val>
          <c:smooth val="0"/>
        </c:ser>
        <c:ser>
          <c:idx val="0"/>
          <c:order val="1"/>
          <c:tx>
            <c:v>2015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'Semana Epidemiológica'!$P$8:$P$33</c:f>
              <c:strCache>
                <c:ptCount val="26"/>
                <c:pt idx="0">
                  <c:v>SE 01</c:v>
                </c:pt>
                <c:pt idx="1">
                  <c:v>SE 02</c:v>
                </c:pt>
                <c:pt idx="2">
                  <c:v>SE 03</c:v>
                </c:pt>
                <c:pt idx="3">
                  <c:v>SE 04</c:v>
                </c:pt>
                <c:pt idx="4">
                  <c:v>SE 05</c:v>
                </c:pt>
                <c:pt idx="5">
                  <c:v>SE 06</c:v>
                </c:pt>
                <c:pt idx="6">
                  <c:v>SE 07</c:v>
                </c:pt>
                <c:pt idx="7">
                  <c:v>SE 08</c:v>
                </c:pt>
                <c:pt idx="8">
                  <c:v>SE 09</c:v>
                </c:pt>
                <c:pt idx="9">
                  <c:v>SE 10</c:v>
                </c:pt>
                <c:pt idx="10">
                  <c:v>SE 11</c:v>
                </c:pt>
                <c:pt idx="11">
                  <c:v>SE 12</c:v>
                </c:pt>
                <c:pt idx="12">
                  <c:v>SE 13</c:v>
                </c:pt>
                <c:pt idx="13">
                  <c:v>SE 14</c:v>
                </c:pt>
                <c:pt idx="14">
                  <c:v>SE 15</c:v>
                </c:pt>
                <c:pt idx="15">
                  <c:v>SE 16</c:v>
                </c:pt>
                <c:pt idx="16">
                  <c:v>SE 17</c:v>
                </c:pt>
                <c:pt idx="17">
                  <c:v>SE 18</c:v>
                </c:pt>
                <c:pt idx="18">
                  <c:v>SE 19</c:v>
                </c:pt>
                <c:pt idx="19">
                  <c:v>SE 20</c:v>
                </c:pt>
                <c:pt idx="20">
                  <c:v>SE 21</c:v>
                </c:pt>
                <c:pt idx="21">
                  <c:v>SE 22</c:v>
                </c:pt>
                <c:pt idx="22">
                  <c:v>SE 23</c:v>
                </c:pt>
                <c:pt idx="23">
                  <c:v>SE 24</c:v>
                </c:pt>
                <c:pt idx="24">
                  <c:v>SE 25</c:v>
                </c:pt>
                <c:pt idx="25">
                  <c:v>SE 26</c:v>
                </c:pt>
              </c:strCache>
            </c:strRef>
          </c:cat>
          <c:val>
            <c:numRef>
              <c:f>'Semana Epidemiológica'!$U$8:$U$33</c:f>
              <c:numCache>
                <c:formatCode>General</c:formatCode>
                <c:ptCount val="26"/>
                <c:pt idx="0">
                  <c:v>11</c:v>
                </c:pt>
                <c:pt idx="1">
                  <c:v>6</c:v>
                </c:pt>
                <c:pt idx="2">
                  <c:v>10</c:v>
                </c:pt>
                <c:pt idx="3">
                  <c:v>19</c:v>
                </c:pt>
                <c:pt idx="4">
                  <c:v>12</c:v>
                </c:pt>
                <c:pt idx="5">
                  <c:v>8</c:v>
                </c:pt>
                <c:pt idx="6">
                  <c:v>5</c:v>
                </c:pt>
                <c:pt idx="7">
                  <c:v>23</c:v>
                </c:pt>
                <c:pt idx="8">
                  <c:v>16</c:v>
                </c:pt>
                <c:pt idx="9">
                  <c:v>22</c:v>
                </c:pt>
                <c:pt idx="10">
                  <c:v>41</c:v>
                </c:pt>
                <c:pt idx="11">
                  <c:v>72</c:v>
                </c:pt>
                <c:pt idx="12">
                  <c:v>102</c:v>
                </c:pt>
                <c:pt idx="13">
                  <c:v>168</c:v>
                </c:pt>
                <c:pt idx="14">
                  <c:v>228</c:v>
                </c:pt>
                <c:pt idx="15">
                  <c:v>198</c:v>
                </c:pt>
                <c:pt idx="16">
                  <c:v>250</c:v>
                </c:pt>
                <c:pt idx="17">
                  <c:v>250</c:v>
                </c:pt>
                <c:pt idx="18">
                  <c:v>228</c:v>
                </c:pt>
                <c:pt idx="19">
                  <c:v>200</c:v>
                </c:pt>
                <c:pt idx="20">
                  <c:v>123</c:v>
                </c:pt>
                <c:pt idx="21">
                  <c:v>79</c:v>
                </c:pt>
                <c:pt idx="22">
                  <c:v>73</c:v>
                </c:pt>
                <c:pt idx="23">
                  <c:v>73</c:v>
                </c:pt>
                <c:pt idx="24">
                  <c:v>28</c:v>
                </c:pt>
                <c:pt idx="25">
                  <c:v>33</c:v>
                </c:pt>
              </c:numCache>
            </c:numRef>
          </c:val>
          <c:smooth val="0"/>
        </c:ser>
        <c:ser>
          <c:idx val="2"/>
          <c:order val="2"/>
          <c:tx>
            <c:v>2016</c:v>
          </c:tx>
          <c:spPr>
            <a:ln w="38100">
              <a:solidFill>
                <a:srgbClr val="0066FF"/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'Semana Epidemiológica'!$F$8:$F$33</c:f>
              <c:numCache>
                <c:formatCode>General</c:formatCode>
                <c:ptCount val="26"/>
                <c:pt idx="0">
                  <c:v>44</c:v>
                </c:pt>
                <c:pt idx="1">
                  <c:v>51</c:v>
                </c:pt>
                <c:pt idx="2">
                  <c:v>49</c:v>
                </c:pt>
                <c:pt idx="3">
                  <c:v>61</c:v>
                </c:pt>
                <c:pt idx="4">
                  <c:v>96</c:v>
                </c:pt>
                <c:pt idx="5">
                  <c:v>76</c:v>
                </c:pt>
                <c:pt idx="6">
                  <c:v>155</c:v>
                </c:pt>
                <c:pt idx="7">
                  <c:v>130</c:v>
                </c:pt>
                <c:pt idx="8">
                  <c:v>190</c:v>
                </c:pt>
                <c:pt idx="9">
                  <c:v>248</c:v>
                </c:pt>
                <c:pt idx="10">
                  <c:v>255</c:v>
                </c:pt>
                <c:pt idx="11">
                  <c:v>279</c:v>
                </c:pt>
                <c:pt idx="12">
                  <c:v>432</c:v>
                </c:pt>
                <c:pt idx="13">
                  <c:v>452</c:v>
                </c:pt>
                <c:pt idx="14">
                  <c:v>490</c:v>
                </c:pt>
                <c:pt idx="15">
                  <c:v>435</c:v>
                </c:pt>
                <c:pt idx="16">
                  <c:v>333</c:v>
                </c:pt>
                <c:pt idx="17">
                  <c:v>258</c:v>
                </c:pt>
                <c:pt idx="18">
                  <c:v>178</c:v>
                </c:pt>
                <c:pt idx="19">
                  <c:v>117</c:v>
                </c:pt>
                <c:pt idx="20">
                  <c:v>69</c:v>
                </c:pt>
                <c:pt idx="21">
                  <c:v>38</c:v>
                </c:pt>
                <c:pt idx="22">
                  <c:v>48</c:v>
                </c:pt>
                <c:pt idx="23">
                  <c:v>17</c:v>
                </c:pt>
                <c:pt idx="24">
                  <c:v>2</c:v>
                </c:pt>
                <c:pt idx="25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05568"/>
        <c:axId val="35007488"/>
      </c:lineChart>
      <c:catAx>
        <c:axId val="35005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pt-BR" sz="1200"/>
                  <a:t>Semana Epidemiológica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35007488"/>
        <c:crosses val="autoZero"/>
        <c:auto val="1"/>
        <c:lblAlgn val="ctr"/>
        <c:lblOffset val="100"/>
        <c:noMultiLvlLbl val="0"/>
      </c:catAx>
      <c:valAx>
        <c:axId val="35007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BR" sz="1200"/>
                  <a:t>Casos Notificados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005568"/>
        <c:crosses val="autoZero"/>
        <c:crossBetween val="midCat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</c:legendEntry>
      <c:layout/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Bairros dos Casos de Dengue Confirmados de Residentes em Varginha no ano de 2016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'Bairros - Conf.'!$A$9:$A$17</c:f>
              <c:strCache>
                <c:ptCount val="9"/>
                <c:pt idx="0">
                  <c:v>Centro</c:v>
                </c:pt>
                <c:pt idx="1">
                  <c:v>Jardim Sion</c:v>
                </c:pt>
                <c:pt idx="2">
                  <c:v>Canaã</c:v>
                </c:pt>
                <c:pt idx="3">
                  <c:v>Imaculada Conceição</c:v>
                </c:pt>
                <c:pt idx="4">
                  <c:v>Bom Pastor</c:v>
                </c:pt>
                <c:pt idx="5">
                  <c:v>Vila Floresta</c:v>
                </c:pt>
                <c:pt idx="6">
                  <c:v>Centenário</c:v>
                </c:pt>
                <c:pt idx="7">
                  <c:v>Jardim Áurea</c:v>
                </c:pt>
                <c:pt idx="8">
                  <c:v>Jardim Damasco</c:v>
                </c:pt>
              </c:strCache>
            </c:strRef>
          </c:cat>
          <c:val>
            <c:numRef>
              <c:f>'Bairros - Conf.'!$B$9:$B$17</c:f>
              <c:numCache>
                <c:formatCode>General</c:formatCode>
                <c:ptCount val="9"/>
                <c:pt idx="0">
                  <c:v>214</c:v>
                </c:pt>
                <c:pt idx="1">
                  <c:v>120</c:v>
                </c:pt>
                <c:pt idx="2">
                  <c:v>101</c:v>
                </c:pt>
                <c:pt idx="3">
                  <c:v>92</c:v>
                </c:pt>
                <c:pt idx="4">
                  <c:v>86</c:v>
                </c:pt>
                <c:pt idx="5">
                  <c:v>82</c:v>
                </c:pt>
                <c:pt idx="6">
                  <c:v>77</c:v>
                </c:pt>
                <c:pt idx="7">
                  <c:v>77</c:v>
                </c:pt>
                <c:pt idx="8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59168"/>
        <c:axId val="32361088"/>
      </c:barChart>
      <c:catAx>
        <c:axId val="32359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Bairros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BR"/>
          </a:p>
        </c:txPr>
        <c:crossAx val="32361088"/>
        <c:crosses val="autoZero"/>
        <c:auto val="1"/>
        <c:lblAlgn val="ctr"/>
        <c:lblOffset val="100"/>
        <c:noMultiLvlLbl val="0"/>
      </c:catAx>
      <c:valAx>
        <c:axId val="32361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Casos Notificados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359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7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39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68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69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16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43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6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45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76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73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54781-C8B7-4DAA-AF0C-125238EA1DE9}" type="datetimeFigureOut">
              <a:rPr lang="pt-BR" smtClean="0"/>
              <a:t>19/07/2016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B8D60-EF88-4F73-AF1C-F85EAA144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75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18257" y="1"/>
            <a:ext cx="9180513" cy="1916831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162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6600" dirty="0">
                <a:solidFill>
                  <a:srgbClr val="FFFFFF"/>
                </a:solidFill>
              </a:rPr>
              <a:t>DENGUE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92896"/>
            <a:ext cx="38100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3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imagens todos contra a den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05" y="1412776"/>
            <a:ext cx="335378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311639"/>
            <a:ext cx="565212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 smtClean="0">
                <a:solidFill>
                  <a:srgbClr val="FF0000"/>
                </a:solidFill>
              </a:rPr>
              <a:t>Assembleia Administrativa:</a:t>
            </a:r>
          </a:p>
          <a:p>
            <a:endParaRPr lang="pt-BR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do Setor Administrativo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da Vigilância Epidemiológica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da Vigilância Sanitária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da Vigilância Ambiental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da Atenção Básica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da Policlínica Central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da Assistência Farmacêutica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do Setor de Regulação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do Setor de Zoonoses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Laboratório Municipal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do Conselho de Bairros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do Conselho Municipal de Saúde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Representante dos Hospitais  e UPA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sz="22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508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855" y="-19535"/>
            <a:ext cx="913014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Funcionamento:</a:t>
            </a:r>
          </a:p>
          <a:p>
            <a:pPr algn="just"/>
            <a:r>
              <a:rPr lang="pt-BR" sz="2400" dirty="0" smtClean="0"/>
              <a:t>	</a:t>
            </a:r>
            <a:r>
              <a:rPr lang="pt-BR" sz="2500" dirty="0" smtClean="0"/>
              <a:t>O </a:t>
            </a:r>
            <a:r>
              <a:rPr lang="pt-BR" sz="2500" dirty="0"/>
              <a:t>Comitê reunir-se-á, ordinariamente uma vez por mês, ou extraordinariamente quando convocados. </a:t>
            </a:r>
            <a:endParaRPr lang="pt-BR" sz="2500" dirty="0" smtClean="0"/>
          </a:p>
          <a:p>
            <a:pPr algn="just"/>
            <a:endParaRPr lang="pt-BR" sz="2500" dirty="0" smtClean="0"/>
          </a:p>
          <a:p>
            <a:pPr algn="just"/>
            <a:r>
              <a:rPr lang="pt-BR" sz="2500" dirty="0" smtClean="0"/>
              <a:t> 	Poderão </a:t>
            </a:r>
            <a:r>
              <a:rPr lang="pt-BR" sz="2500" dirty="0"/>
              <a:t>ser convidados a participar dos trabalhos do Comitê, representantes do Poder Legislativo Municipal, órgãos ou entidades </a:t>
            </a:r>
            <a:r>
              <a:rPr lang="pt-BR" sz="2500" dirty="0" smtClean="0"/>
              <a:t>da Administração </a:t>
            </a:r>
            <a:r>
              <a:rPr lang="pt-BR" sz="2500" dirty="0"/>
              <a:t>Pública Estadual, bem como pessoas de notório saber</a:t>
            </a:r>
            <a:r>
              <a:rPr lang="pt-BR" sz="2500" dirty="0" smtClean="0"/>
              <a:t>.</a:t>
            </a:r>
          </a:p>
          <a:p>
            <a:pPr algn="just"/>
            <a:endParaRPr lang="pt-BR" sz="2500" dirty="0" smtClean="0"/>
          </a:p>
          <a:p>
            <a:pPr algn="just"/>
            <a:r>
              <a:rPr lang="pt-BR" sz="2500" dirty="0" smtClean="0"/>
              <a:t>	A </a:t>
            </a:r>
            <a:r>
              <a:rPr lang="pt-BR" sz="2500" dirty="0"/>
              <a:t>participação no grupo de trabalho será considerada serviço público relevante, não ensejando qualquer remuneração</a:t>
            </a:r>
            <a:r>
              <a:rPr lang="pt-BR" sz="2500" dirty="0" smtClean="0"/>
              <a:t>.</a:t>
            </a:r>
          </a:p>
          <a:p>
            <a:pPr algn="just"/>
            <a:endParaRPr lang="pt-BR" sz="2400" dirty="0"/>
          </a:p>
          <a:p>
            <a:r>
              <a:rPr lang="pt-BR" sz="2400" dirty="0"/>
              <a:t> </a:t>
            </a:r>
          </a:p>
          <a:p>
            <a:endParaRPr lang="pt-BR" sz="2800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8" y="4365104"/>
            <a:ext cx="698477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260648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Atividades Realizadas:</a:t>
            </a:r>
          </a:p>
          <a:p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Incentivo ao trabalho conjunto entre Agentes Comunitários de Saúde e Agentes de Combate á </a:t>
            </a:r>
            <a:r>
              <a:rPr lang="pt-BR" sz="2400" dirty="0" smtClean="0"/>
              <a:t>Endemias</a:t>
            </a:r>
            <a:r>
              <a:rPr lang="pt-BR" sz="2400" dirty="0"/>
              <a:t>.</a:t>
            </a: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Criação de formulário para comprovação e registro das visitas realizadas em domicílios fechados.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Reunião com o Procurador Municipal para esclarecimentos sobre a entrada forçada nos domicílios.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Auxílio na solicitação de contratos extras e remanejamento de profissionais para atuarem na UPA nos meses de maior incidência de casos de dengue, Chikungunya e Zika Vírus.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Compra de cadeiras de hidratação e material de punção, para realização de hidratação nas unidades básicas de saúde.</a:t>
            </a:r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16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332656"/>
            <a:ext cx="89644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Solicitação de desbloqueio  das linhas telefônicas das Unidades Básicas de Saúde, para agilizar  o monitoramentos dos pacientes.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Realização de teste rápido de dengue pelo laboratório do Hospital Bom Pastor (pacientes internos e externos).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Reunião com a </a:t>
            </a:r>
            <a:r>
              <a:rPr lang="pt-BR" sz="2400" dirty="0" smtClean="0"/>
              <a:t>Promotoria </a:t>
            </a:r>
            <a:r>
              <a:rPr lang="pt-BR" sz="2400" dirty="0" smtClean="0"/>
              <a:t>de Justiça, Polícia Militar, Guarda Municipal e outros setores para discussão da entrada forçada nos domicílios, recolhimento de automóveis abandonados em via pública, grande número de focos em empresas e outros.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Realização de atividades educativas</a:t>
            </a:r>
            <a:r>
              <a:rPr lang="pt-BR" sz="2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Visitas em conjunto com as Vigilâncias Sanitária e Ambiental nas unidades </a:t>
            </a:r>
            <a:r>
              <a:rPr lang="pt-BR" sz="2400" dirty="0" err="1" smtClean="0"/>
              <a:t>Caic</a:t>
            </a:r>
            <a:r>
              <a:rPr lang="pt-BR" sz="2400" dirty="0" smtClean="0"/>
              <a:t> I e </a:t>
            </a:r>
            <a:r>
              <a:rPr lang="pt-BR" sz="2400" dirty="0" err="1" smtClean="0"/>
              <a:t>CaicII</a:t>
            </a:r>
            <a:r>
              <a:rPr lang="pt-BR" sz="2400" dirty="0" smtClean="0"/>
              <a:t>. Solicitação de correção das irregularidades levantadas através de memorando para as devidas secretarias.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551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2656"/>
            <a:ext cx="91440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300" dirty="0" smtClean="0"/>
              <a:t>Compra de teste rápido de dengue para suprir a UPA, Hospital Bom Pastor e Maternidade.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3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300" dirty="0" smtClean="0"/>
              <a:t>Compra de materiais de para o Laboratório Municipal (reagentes, tubos e outros) para a realização de sorologias, hemogramas e exames complementares.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3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300" dirty="0" smtClean="0"/>
              <a:t>Compra de exames de sorologia para auxílio no diagnóstico da dengue.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3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300" dirty="0" smtClean="0"/>
              <a:t>Atualização  e envio semanal dos dados para as Unidades de Saúde, Hospitais, Imprensa e outros.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3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300" dirty="0" smtClean="0"/>
              <a:t>Requisição, juntamente com a Vigilância Ambiental de ampliação da permanência do </a:t>
            </a:r>
            <a:r>
              <a:rPr lang="pt-BR" sz="2300" dirty="0" err="1" smtClean="0"/>
              <a:t>Fumacê</a:t>
            </a:r>
            <a:r>
              <a:rPr lang="pt-BR" sz="2300" dirty="0" smtClean="0"/>
              <a:t> no município.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3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300" dirty="0" smtClean="0"/>
              <a:t>Visitas nos hospitais públicos e privados, orientando o fluxo de atendimento das doenças transmitidas  pelo </a:t>
            </a:r>
            <a:r>
              <a:rPr lang="pt-BR" sz="2300" dirty="0"/>
              <a:t>A</a:t>
            </a:r>
            <a:r>
              <a:rPr lang="pt-BR" sz="2300" dirty="0" smtClean="0"/>
              <a:t>edes Aegypti.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1841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48680"/>
            <a:ext cx="846043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 smtClean="0">
                <a:solidFill>
                  <a:srgbClr val="FF0000"/>
                </a:solidFill>
              </a:rPr>
              <a:t>Pontos a serem resolvidos:</a:t>
            </a:r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Não participação de representantes dos conselhos de bairros  nas reuniões.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3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Realização das correções necessárias na unidade de saúde e escola </a:t>
            </a:r>
            <a:r>
              <a:rPr lang="pt-BR" sz="2300" dirty="0" err="1" smtClean="0"/>
              <a:t>Ayda</a:t>
            </a:r>
            <a:r>
              <a:rPr lang="pt-BR" sz="2300" dirty="0" smtClean="0"/>
              <a:t> Rezende (CAIC II).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3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300" dirty="0" smtClean="0"/>
              <a:t>Definição do fluxo da gestante para realização de teste rápido (feriados e finais de semana).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300" dirty="0"/>
          </a:p>
          <a:p>
            <a:pPr marL="285750" indent="-285750">
              <a:buFont typeface="Arial" pitchFamily="34" charset="0"/>
              <a:buChar char="•"/>
            </a:pP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4913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3451"/>
            <a:ext cx="7272807" cy="571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9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168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236181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SITUAÇÃO  </a:t>
            </a:r>
            <a:r>
              <a:rPr lang="pt-BR" sz="3200" dirty="0" smtClean="0"/>
              <a:t>EPIDEMIOLÓGICA</a:t>
            </a:r>
            <a:r>
              <a:rPr lang="pt-BR" sz="3600" dirty="0" smtClean="0"/>
              <a:t> DO MUNICÍPIO DE VARGINHA ANO DE 2016 </a:t>
            </a:r>
            <a:endParaRPr lang="pt-BR" sz="3600" dirty="0"/>
          </a:p>
        </p:txBody>
      </p:sp>
      <p:pic>
        <p:nvPicPr>
          <p:cNvPr id="6148" name="Picture 4" descr="Resultado de imagem para IMAGENS MUNICIPIO DE VARGI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90" y="4005064"/>
            <a:ext cx="407962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23650"/>
              </p:ext>
            </p:extLst>
          </p:nvPr>
        </p:nvGraphicFramePr>
        <p:xfrm>
          <a:off x="1500188" y="2085974"/>
          <a:ext cx="6143624" cy="268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697241"/>
              </p:ext>
            </p:extLst>
          </p:nvPr>
        </p:nvGraphicFramePr>
        <p:xfrm>
          <a:off x="179513" y="404665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1520" y="6175363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Total de casos notificados residentes em  Varginha : </a:t>
            </a:r>
            <a:r>
              <a:rPr lang="pt-BR" b="1" dirty="0" smtClean="0"/>
              <a:t>3975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25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905210"/>
              </p:ext>
            </p:extLst>
          </p:nvPr>
        </p:nvGraphicFramePr>
        <p:xfrm>
          <a:off x="66675" y="620688"/>
          <a:ext cx="901065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8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252322"/>
              </p:ext>
            </p:extLst>
          </p:nvPr>
        </p:nvGraphicFramePr>
        <p:xfrm>
          <a:off x="179512" y="404664"/>
          <a:ext cx="849694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4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03775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Comitê Municipal de Enfrentamento à Dengue, Chikungunya e Zika Vírus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ncrypted-tbn3.gstatic.com/images?q=tbn:ANd9GcRWG6fI82oEmnxDmWHqHUgARof_wv3A1IIeVIYP28W45fZITB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30330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036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Objetivos:</a:t>
            </a:r>
          </a:p>
          <a:p>
            <a:endParaRPr lang="pt-BR" sz="28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/>
              <a:t>Promover </a:t>
            </a:r>
            <a:r>
              <a:rPr lang="pt-BR" sz="2800" dirty="0" smtClean="0"/>
              <a:t>articulação e discussão </a:t>
            </a:r>
            <a:r>
              <a:rPr lang="pt-BR" sz="2800" dirty="0"/>
              <a:t>técnica sobre a situação epidemiológica </a:t>
            </a:r>
            <a:r>
              <a:rPr lang="pt-BR" sz="2800" dirty="0" smtClean="0"/>
              <a:t>e de transmissão da dengue.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8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/>
              <a:t>Acompanhar, monitorar e avaliar os indicadores estratégicos e as ações </a:t>
            </a:r>
            <a:r>
              <a:rPr lang="pt-BR" sz="2800" dirty="0" smtClean="0"/>
              <a:t>pertinentes ao </a:t>
            </a:r>
            <a:r>
              <a:rPr lang="pt-BR" sz="2800" dirty="0"/>
              <a:t>controle da Dengue que cabem </a:t>
            </a:r>
            <a:r>
              <a:rPr lang="pt-BR" sz="2800" dirty="0" smtClean="0"/>
              <a:t>ao município.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8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800" dirty="0"/>
              <a:t>Respaldar tecnicamente as decisões</a:t>
            </a:r>
            <a:r>
              <a:rPr lang="pt-BR" sz="28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pt-BR" sz="2800" dirty="0"/>
          </a:p>
          <a:p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417646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274838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	O </a:t>
            </a:r>
            <a:r>
              <a:rPr lang="pt-BR" sz="2800" dirty="0"/>
              <a:t>Comitê foi constituído visando a mobilização e participação dos diversos seguimentos da comunidade nas ações de controle da dengue, Chikungunya e Zika Vírus tendo funções consultivas, de informação, </a:t>
            </a:r>
            <a:r>
              <a:rPr lang="pt-BR" sz="2800" dirty="0" smtClean="0"/>
              <a:t>orientação e educação.</a:t>
            </a:r>
            <a:endParaRPr lang="pt-BR" sz="2800" dirty="0"/>
          </a:p>
        </p:txBody>
      </p:sp>
      <p:pic>
        <p:nvPicPr>
          <p:cNvPr id="7170" name="Picture 2" descr="http://1.bp.blogspot.com/_FaK61xqc8qk/TGhyTY7rrLI/AAAAAAAAAhs/HWv-Y7LSeZI/s1600/trabalho+em+r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3600401" cy="20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487225"/>
            <a:ext cx="52565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Estrutura Administrativa:</a:t>
            </a:r>
          </a:p>
          <a:p>
            <a:endParaRPr lang="pt-BR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Coordenação Executiva: Secretário Municipal de Saúde.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Diretoria Administrativa: Presidente, Vice-presidente,  Primeiro e Segundo Secretários.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800" dirty="0" smtClean="0"/>
              <a:t>Assembleia Colegiada: representado por diversos setores.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800" dirty="0"/>
          </a:p>
        </p:txBody>
      </p:sp>
      <p:pic>
        <p:nvPicPr>
          <p:cNvPr id="8196" name="Picture 4" descr="http://www.navegantes.sc.gov.br/img/emap_eventos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851920" cy="42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608</Words>
  <Application>Microsoft Office PowerPoint</Application>
  <PresentationFormat>Apresentação na tela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vigilancia epidemiologica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prefeitura</dc:creator>
  <cp:lastModifiedBy>prefeitura</cp:lastModifiedBy>
  <cp:revision>37</cp:revision>
  <dcterms:created xsi:type="dcterms:W3CDTF">2016-07-15T14:51:18Z</dcterms:created>
  <dcterms:modified xsi:type="dcterms:W3CDTF">2016-07-19T19:10:26Z</dcterms:modified>
</cp:coreProperties>
</file>